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9675" cy="1008062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3384" y="-128"/>
      </p:cViewPr>
      <p:guideLst>
        <p:guide orient="horz" pos="3175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78000" y="2358720"/>
            <a:ext cx="665244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78000" y="5412240"/>
            <a:ext cx="665244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78000" y="235872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786840" y="235872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786840" y="541224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78000" y="541224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78000" y="2358720"/>
            <a:ext cx="6652440" cy="584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8000" y="2358720"/>
            <a:ext cx="6652440" cy="584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77640" y="2629080"/>
            <a:ext cx="6652440" cy="53049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77640" y="2629080"/>
            <a:ext cx="6652440" cy="53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8000" y="2358720"/>
            <a:ext cx="6652440" cy="5846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78000" y="2358720"/>
            <a:ext cx="6652440" cy="584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78000" y="2358720"/>
            <a:ext cx="3246120" cy="584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786840" y="2358720"/>
            <a:ext cx="3246120" cy="584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8000" y="401760"/>
            <a:ext cx="6803640" cy="780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78000" y="235872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78000" y="541224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786840" y="2358720"/>
            <a:ext cx="3246120" cy="584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78000" y="2358720"/>
            <a:ext cx="3246120" cy="584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786840" y="235872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786840" y="541224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78000" y="235872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786840" y="2358720"/>
            <a:ext cx="324612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78000" y="5412240"/>
            <a:ext cx="6652440" cy="278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8000" y="401760"/>
            <a:ext cx="6803640" cy="168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78000" y="2358720"/>
            <a:ext cx="6652440" cy="58460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78000" y="9182880"/>
            <a:ext cx="1761120" cy="6951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ES" sz="1400"/>
              <a:t>&lt;fecha/hora&gt;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585520" y="9182880"/>
            <a:ext cx="2396160" cy="6951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s-ES" sz="1400"/>
              <a:t>&lt;pie de página&gt;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5420520" y="9182880"/>
            <a:ext cx="1761120" cy="6951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B2F7FC3B-BCD1-41AE-BBAB-10919DA9D4FC}" type="slidenum">
              <a:rPr lang="es-ES" sz="140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1584000"/>
            <a:ext cx="3600000" cy="223200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648000" y="864000"/>
            <a:ext cx="6192000" cy="45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Figure 1. </a:t>
            </a:r>
            <a:endParaRPr/>
          </a:p>
          <a:p>
            <a:r>
              <a:rPr lang="es-ES" sz="1300"/>
              <a:t>Correlation between the expression of C11orf53, C11orf92 and C11orf93</a:t>
            </a:r>
            <a:endParaRPr/>
          </a:p>
        </p:txBody>
      </p:sp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3816000" y="1584000"/>
            <a:ext cx="3600000" cy="223200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4"/>
          <a:stretch>
            <a:fillRect/>
          </a:stretch>
        </p:blipFill>
        <p:spPr>
          <a:xfrm>
            <a:off x="504000" y="4140000"/>
            <a:ext cx="3600000" cy="223200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94080" y="1381320"/>
            <a:ext cx="385920" cy="27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a.</a:t>
            </a:r>
            <a:endParaRPr/>
          </a:p>
        </p:txBody>
      </p:sp>
      <p:sp>
        <p:nvSpPr>
          <p:cNvPr id="44" name="TextShape 3"/>
          <p:cNvSpPr txBox="1"/>
          <p:nvPr/>
        </p:nvSpPr>
        <p:spPr>
          <a:xfrm>
            <a:off x="4248000" y="1440000"/>
            <a:ext cx="385920" cy="27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b.</a:t>
            </a:r>
            <a:endParaRPr/>
          </a:p>
        </p:txBody>
      </p:sp>
      <p:sp>
        <p:nvSpPr>
          <p:cNvPr id="45" name="TextShape 4"/>
          <p:cNvSpPr txBox="1"/>
          <p:nvPr/>
        </p:nvSpPr>
        <p:spPr>
          <a:xfrm>
            <a:off x="648000" y="3973320"/>
            <a:ext cx="385920" cy="27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c.</a:t>
            </a:r>
            <a:endParaRPr/>
          </a:p>
        </p:txBody>
      </p:sp>
      <p:sp>
        <p:nvSpPr>
          <p:cNvPr id="46" name="TextShape 5"/>
          <p:cNvSpPr txBox="1"/>
          <p:nvPr/>
        </p:nvSpPr>
        <p:spPr>
          <a:xfrm>
            <a:off x="504000" y="7069320"/>
            <a:ext cx="5184000" cy="157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R</a:t>
            </a:r>
            <a:r>
              <a:rPr lang="es-ES" sz="1300" baseline="-33000"/>
              <a:t>adj</a:t>
            </a:r>
            <a:r>
              <a:rPr lang="es-ES" sz="1300"/>
              <a:t>: Pearson partial correlation coefficient adjusted for tissue type</a:t>
            </a:r>
            <a:endParaRPr/>
          </a:p>
          <a:p>
            <a:r>
              <a:rPr lang="es-ES" sz="1300"/>
              <a:t>R</a:t>
            </a:r>
            <a:r>
              <a:rPr lang="es-ES" sz="1300" baseline="-33000"/>
              <a:t>T</a:t>
            </a:r>
            <a:r>
              <a:rPr lang="es-ES" sz="1300"/>
              <a:t>: Pearson correlation coefficient for Tumors </a:t>
            </a:r>
            <a:endParaRPr/>
          </a:p>
          <a:p>
            <a:r>
              <a:rPr lang="es-ES" sz="1300"/>
              <a:t>R</a:t>
            </a:r>
            <a:r>
              <a:rPr lang="es-ES" sz="1300" baseline="-33000"/>
              <a:t>N</a:t>
            </a:r>
            <a:r>
              <a:rPr lang="es-ES" sz="1300"/>
              <a:t>: Pearson correlation coefficient for Adjacent mucosa </a:t>
            </a:r>
            <a:endParaRPr/>
          </a:p>
          <a:p>
            <a:r>
              <a:rPr lang="es-ES" sz="1300"/>
              <a:t>R</a:t>
            </a:r>
            <a:r>
              <a:rPr lang="es-ES" sz="1300" baseline="-33000"/>
              <a:t>M</a:t>
            </a:r>
            <a:r>
              <a:rPr lang="es-ES" sz="1300"/>
              <a:t> Pearson correlation coefficient for Healthy mucosa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78000" y="401760"/>
            <a:ext cx="6803640" cy="168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378000" y="2358720"/>
            <a:ext cx="6652440" cy="584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95" name="Picture 94"/>
          <p:cNvPicPr/>
          <p:nvPr/>
        </p:nvPicPr>
        <p:blipFill>
          <a:blip r:embed="rId2"/>
          <a:stretch>
            <a:fillRect/>
          </a:stretch>
        </p:blipFill>
        <p:spPr>
          <a:xfrm>
            <a:off x="30600" y="399600"/>
            <a:ext cx="6963480" cy="9720000"/>
          </a:xfrm>
          <a:prstGeom prst="rect">
            <a:avLst/>
          </a:prstGeom>
          <a:ln>
            <a:noFill/>
          </a:ln>
        </p:spPr>
      </p:pic>
      <p:sp>
        <p:nvSpPr>
          <p:cNvPr id="96" name="TextShape 3"/>
          <p:cNvSpPr txBox="1"/>
          <p:nvPr/>
        </p:nvSpPr>
        <p:spPr>
          <a:xfrm>
            <a:off x="30600" y="124920"/>
            <a:ext cx="7385400" cy="27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300">
                <a:solidFill>
                  <a:srgbClr val="000000"/>
                </a:solidFill>
                <a:latin typeface="Arial"/>
                <a:ea typeface="DejaVu Sans"/>
              </a:rPr>
              <a:t>Supplementary Figure 13. Map of histone modifications for rs7130173 in </a:t>
            </a:r>
            <a:r>
              <a:rPr lang="en-US" sz="1300">
                <a:solidFill>
                  <a:srgbClr val="000000"/>
                </a:solidFill>
                <a:latin typeface="Arial"/>
                <a:ea typeface="Arial"/>
              </a:rPr>
              <a:t>11q23.1</a:t>
            </a:r>
            <a:r>
              <a:rPr lang="es-ES" sz="1300">
                <a:solidFill>
                  <a:srgbClr val="000000"/>
                </a:solidFill>
                <a:latin typeface="Arial"/>
                <a:ea typeface="DejaVu Sans"/>
              </a:rPr>
              <a:t> from ENCODE.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14560"/>
            <a:ext cx="7559640" cy="349344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288000" y="504000"/>
            <a:ext cx="7200000" cy="27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</a:t>
            </a:r>
            <a:r>
              <a:rPr lang="es-ES" sz="1200"/>
              <a:t>Figure 14. Map of histone modifications for rs6192776 in </a:t>
            </a:r>
            <a:r>
              <a:rPr lang="en-US" sz="1200">
                <a:solidFill>
                  <a:srgbClr val="000000"/>
                </a:solidFill>
                <a:latin typeface="Arial"/>
                <a:ea typeface="DejaVu Sans"/>
              </a:rPr>
              <a:t>12q13.12</a:t>
            </a:r>
            <a:r>
              <a:rPr lang="es-ES" sz="1200"/>
              <a:t> from ENCODE.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/>
          <p:nvPr/>
        </p:nvPicPr>
        <p:blipFill>
          <a:blip r:embed="rId2"/>
          <a:stretch>
            <a:fillRect/>
          </a:stretch>
        </p:blipFill>
        <p:spPr>
          <a:xfrm>
            <a:off x="1296000" y="5472000"/>
            <a:ext cx="4320000" cy="2736000"/>
          </a:xfrm>
          <a:prstGeom prst="rect">
            <a:avLst/>
          </a:prstGeom>
          <a:ln>
            <a:noFill/>
          </a:ln>
        </p:spPr>
      </p:pic>
      <p:sp>
        <p:nvSpPr>
          <p:cNvPr id="48" name="TextShape 1"/>
          <p:cNvSpPr txBox="1"/>
          <p:nvPr/>
        </p:nvSpPr>
        <p:spPr>
          <a:xfrm>
            <a:off x="360000" y="517320"/>
            <a:ext cx="7056000" cy="45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Figure 2. </a:t>
            </a:r>
            <a:endParaRPr/>
          </a:p>
          <a:p>
            <a:r>
              <a:rPr lang="es-ES" sz="1300"/>
              <a:t>Association of</a:t>
            </a:r>
            <a:r>
              <a:rPr lang="es-ES" sz="13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s-ES" sz="1300"/>
              <a:t> rs7130173  with the expression of C11orf53, C11orf92, and C11orf93.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216000" y="4653000"/>
            <a:ext cx="7056000" cy="45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Figure 3. </a:t>
            </a:r>
            <a:endParaRPr/>
          </a:p>
          <a:p>
            <a:r>
              <a:rPr lang="es-ES" sz="1300"/>
              <a:t>G</a:t>
            </a:r>
            <a:r>
              <a:rPr lang="es-ES" sz="1300">
                <a:solidFill>
                  <a:srgbClr val="000000"/>
                </a:solidFill>
                <a:latin typeface="Arial"/>
                <a:ea typeface="Arial"/>
              </a:rPr>
              <a:t>enotype c</a:t>
            </a:r>
            <a:r>
              <a:rPr lang="es-ES" sz="1300"/>
              <a:t>ombinations for rs7130173 and rs380842 with the expression of C11orf53.</a:t>
            </a:r>
            <a:endParaRPr/>
          </a:p>
        </p:txBody>
      </p:sp>
      <p:pic>
        <p:nvPicPr>
          <p:cNvPr id="50" name="Picture 49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00" y="1296000"/>
            <a:ext cx="2160000" cy="216000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000" y="1260000"/>
            <a:ext cx="2160000" cy="216000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5"/>
          <a:stretch>
            <a:fillRect/>
          </a:stretch>
        </p:blipFill>
        <p:spPr>
          <a:xfrm>
            <a:off x="4860000" y="1260000"/>
            <a:ext cx="2160000" cy="21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936000"/>
            <a:ext cx="7200000" cy="5040000"/>
          </a:xfrm>
          <a:prstGeom prst="rect">
            <a:avLst/>
          </a:prstGeom>
          <a:ln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504000" y="576000"/>
            <a:ext cx="7272000" cy="45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Figure 4. </a:t>
            </a:r>
            <a:endParaRPr/>
          </a:p>
          <a:p>
            <a:r>
              <a:rPr lang="es-ES" sz="1300"/>
              <a:t>Genotype combinations  for rs7136702 and rs11169552 with the expression of DIP2B.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/>
          <p:nvPr/>
        </p:nvPicPr>
        <p:blipFill>
          <a:blip r:embed="rId2"/>
          <a:stretch>
            <a:fillRect/>
          </a:stretch>
        </p:blipFill>
        <p:spPr>
          <a:xfrm>
            <a:off x="252000" y="5472000"/>
            <a:ext cx="6840000" cy="4320000"/>
          </a:xfrm>
          <a:prstGeom prst="rect">
            <a:avLst/>
          </a:prstGeom>
          <a:ln>
            <a:noFill/>
          </a:ln>
        </p:spPr>
      </p:pic>
      <p:sp>
        <p:nvSpPr>
          <p:cNvPr id="56" name="TextShape 1"/>
          <p:cNvSpPr txBox="1"/>
          <p:nvPr/>
        </p:nvSpPr>
        <p:spPr>
          <a:xfrm>
            <a:off x="396000" y="4896000"/>
            <a:ext cx="6840000" cy="443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</a:t>
            </a:r>
            <a:r>
              <a:rPr lang="es-ES" sz="1200"/>
              <a:t>Figure 6. </a:t>
            </a:r>
            <a:endParaRPr/>
          </a:p>
          <a:p>
            <a:r>
              <a:rPr lang="es-ES" sz="1200"/>
              <a:t>Genotype combinations for rs61927768 and rs7136702 with the expression of DIP2B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40000" y="504000"/>
            <a:ext cx="6840000" cy="443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</a:t>
            </a:r>
            <a:r>
              <a:rPr lang="es-ES" sz="1200"/>
              <a:t>Figure 5. </a:t>
            </a:r>
            <a:endParaRPr/>
          </a:p>
          <a:p>
            <a:r>
              <a:rPr lang="es-ES" sz="1200"/>
              <a:t>Association of rs61927768 with the expression of DIP2B</a:t>
            </a:r>
            <a:endParaRPr/>
          </a:p>
        </p:txBody>
      </p:sp>
      <p:pic>
        <p:nvPicPr>
          <p:cNvPr id="58" name="Picture 57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0" y="1008000"/>
            <a:ext cx="3240000" cy="32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60" y="1331640"/>
            <a:ext cx="6983640" cy="388800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432000" y="445803"/>
            <a:ext cx="6840000" cy="796587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r>
              <a:rPr lang="es-ES" sz="1300" dirty="0" err="1"/>
              <a:t>Supplementary</a:t>
            </a:r>
            <a:r>
              <a:rPr lang="es-ES" sz="1300" dirty="0"/>
              <a:t> </a:t>
            </a:r>
            <a:r>
              <a:rPr lang="es-ES" sz="1200" dirty="0"/>
              <a:t>Figure 7. </a:t>
            </a:r>
            <a:endParaRPr dirty="0"/>
          </a:p>
          <a:p>
            <a:r>
              <a:rPr lang="es-ES" sz="1200" dirty="0" err="1"/>
              <a:t>Binding</a:t>
            </a:r>
            <a:r>
              <a:rPr lang="es-ES" sz="1200" dirty="0"/>
              <a:t> </a:t>
            </a:r>
            <a:r>
              <a:rPr lang="es-ES" sz="1200" dirty="0" err="1"/>
              <a:t>motif</a:t>
            </a:r>
            <a:r>
              <a:rPr lang="es-ES" sz="1200" dirty="0"/>
              <a:t> of SP1 </a:t>
            </a:r>
            <a:r>
              <a:rPr lang="es-ES" sz="1200" dirty="0" err="1"/>
              <a:t>analyzed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Transfac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rs61927768 </a:t>
            </a:r>
            <a:r>
              <a:rPr lang="es-ES" sz="1200" dirty="0" err="1"/>
              <a:t>region</a:t>
            </a:r>
            <a:r>
              <a:rPr lang="es-ES" sz="1200" dirty="0"/>
              <a:t>, and </a:t>
            </a:r>
            <a:r>
              <a:rPr lang="es-ES" sz="1200" dirty="0" err="1"/>
              <a:t>correlation</a:t>
            </a:r>
            <a:r>
              <a:rPr lang="es-ES" sz="1200" dirty="0"/>
              <a:t> of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expression</a:t>
            </a:r>
            <a:r>
              <a:rPr lang="es-ES" sz="1200" dirty="0"/>
              <a:t> of DIP2B </a:t>
            </a:r>
            <a:r>
              <a:rPr lang="es-ES" sz="1200" dirty="0" err="1"/>
              <a:t>with</a:t>
            </a:r>
            <a:r>
              <a:rPr lang="es-ES" sz="1200" dirty="0"/>
              <a:t> SP1.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/>
          <p:nvPr/>
        </p:nvPicPr>
        <p:blipFill>
          <a:blip r:embed="rId2"/>
          <a:stretch>
            <a:fillRect/>
          </a:stretch>
        </p:blipFill>
        <p:spPr>
          <a:xfrm>
            <a:off x="806400" y="1269360"/>
            <a:ext cx="5745600" cy="4392000"/>
          </a:xfrm>
          <a:prstGeom prst="rect">
            <a:avLst/>
          </a:prstGeom>
          <a:ln>
            <a:noFill/>
          </a:ln>
        </p:spPr>
      </p:pic>
      <p:sp>
        <p:nvSpPr>
          <p:cNvPr id="62" name="TextShape 1"/>
          <p:cNvSpPr txBox="1"/>
          <p:nvPr/>
        </p:nvSpPr>
        <p:spPr>
          <a:xfrm>
            <a:off x="792000" y="666360"/>
            <a:ext cx="6336000" cy="45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Figure 8. </a:t>
            </a:r>
            <a:endParaRPr/>
          </a:p>
          <a:p>
            <a:r>
              <a:rPr lang="es-ES" sz="1300"/>
              <a:t>Correlation of the expression between SHROOM2 and GPR143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576000" y="5976000"/>
            <a:ext cx="5184000" cy="157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R</a:t>
            </a:r>
            <a:r>
              <a:rPr lang="es-ES" sz="1300" baseline="-33000"/>
              <a:t>adj</a:t>
            </a:r>
            <a:r>
              <a:rPr lang="es-ES" sz="1300"/>
              <a:t>: Pearson partial correlation coefficient adjusted for tissue type</a:t>
            </a:r>
            <a:endParaRPr/>
          </a:p>
          <a:p>
            <a:r>
              <a:rPr lang="es-ES" sz="1300"/>
              <a:t>R</a:t>
            </a:r>
            <a:r>
              <a:rPr lang="es-ES" sz="1300" baseline="-33000"/>
              <a:t>T</a:t>
            </a:r>
            <a:r>
              <a:rPr lang="es-ES" sz="1300"/>
              <a:t>: Pearson correlation coefficient for Tumors </a:t>
            </a:r>
            <a:endParaRPr/>
          </a:p>
          <a:p>
            <a:r>
              <a:rPr lang="es-ES" sz="1300"/>
              <a:t>R</a:t>
            </a:r>
            <a:r>
              <a:rPr lang="es-ES" sz="1300" baseline="-33000"/>
              <a:t>N</a:t>
            </a:r>
            <a:r>
              <a:rPr lang="es-ES" sz="1300"/>
              <a:t>: Pearson correlation coefficient for Adjacent mucosa </a:t>
            </a:r>
            <a:endParaRPr/>
          </a:p>
          <a:p>
            <a:r>
              <a:rPr lang="es-ES" sz="1300"/>
              <a:t>R</a:t>
            </a:r>
            <a:r>
              <a:rPr lang="es-ES" sz="1300" baseline="-33000"/>
              <a:t>M</a:t>
            </a:r>
            <a:r>
              <a:rPr lang="es-ES" sz="1300"/>
              <a:t> Pearson correlation coefficient for Healthy mucosa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864000"/>
            <a:ext cx="7200000" cy="5040000"/>
          </a:xfrm>
          <a:prstGeom prst="rect">
            <a:avLst/>
          </a:prstGeom>
          <a:ln>
            <a:noFill/>
          </a:ln>
        </p:spPr>
      </p:pic>
      <p:sp>
        <p:nvSpPr>
          <p:cNvPr id="65" name="TextShape 1"/>
          <p:cNvSpPr txBox="1"/>
          <p:nvPr/>
        </p:nvSpPr>
        <p:spPr>
          <a:xfrm>
            <a:off x="216000" y="373320"/>
            <a:ext cx="6804000" cy="643320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r>
              <a:rPr lang="es-ES" sz="1300" dirty="0" err="1"/>
              <a:t>Supplementary</a:t>
            </a:r>
            <a:r>
              <a:rPr lang="es-ES" sz="1300" dirty="0"/>
              <a:t> Figure 9. </a:t>
            </a:r>
            <a:endParaRPr dirty="0"/>
          </a:p>
          <a:p>
            <a:r>
              <a:rPr lang="es-ES" sz="1300" dirty="0" err="1"/>
              <a:t>Association</a:t>
            </a:r>
            <a:r>
              <a:rPr lang="es-ES" sz="1300" dirty="0"/>
              <a:t> of </a:t>
            </a:r>
            <a:r>
              <a:rPr lang="es-ES" sz="1300" dirty="0" err="1"/>
              <a:t>genotype</a:t>
            </a:r>
            <a:r>
              <a:rPr lang="es-ES" sz="1300" dirty="0"/>
              <a:t> </a:t>
            </a:r>
            <a:r>
              <a:rPr lang="es-ES" sz="1300" dirty="0" err="1"/>
              <a:t>combinations</a:t>
            </a:r>
            <a:r>
              <a:rPr lang="es-ES" sz="1300" dirty="0"/>
              <a:t> </a:t>
            </a:r>
            <a:r>
              <a:rPr lang="es-ES" sz="1300" dirty="0" err="1"/>
              <a:t>for</a:t>
            </a:r>
            <a:r>
              <a:rPr lang="es-ES" sz="1300" dirty="0"/>
              <a:t> rs957490 and rs5934683 </a:t>
            </a:r>
            <a:r>
              <a:rPr lang="es-ES" sz="1300" dirty="0" err="1"/>
              <a:t>with</a:t>
            </a:r>
            <a:r>
              <a:rPr lang="es-ES" sz="1300" dirty="0"/>
              <a:t> </a:t>
            </a:r>
            <a:r>
              <a:rPr lang="es-ES" sz="1300" dirty="0" err="1"/>
              <a:t>the</a:t>
            </a:r>
            <a:r>
              <a:rPr lang="es-ES" sz="1300" dirty="0"/>
              <a:t> </a:t>
            </a:r>
            <a:r>
              <a:rPr lang="es-ES" sz="1300" dirty="0" err="1"/>
              <a:t>expression</a:t>
            </a:r>
            <a:r>
              <a:rPr lang="es-ES" sz="1300" dirty="0"/>
              <a:t> of SHROOM2.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/>
          <p:nvPr/>
        </p:nvPicPr>
        <p:blipFill>
          <a:blip r:embed="rId2"/>
          <a:stretch>
            <a:fillRect/>
          </a:stretch>
        </p:blipFill>
        <p:spPr>
          <a:xfrm>
            <a:off x="1152000" y="288000"/>
            <a:ext cx="2520000" cy="2520000"/>
          </a:xfrm>
          <a:prstGeom prst="rect">
            <a:avLst/>
          </a:prstGeom>
          <a:ln>
            <a:noFill/>
          </a:ln>
        </p:spPr>
      </p:pic>
      <p:pic>
        <p:nvPicPr>
          <p:cNvPr id="67" name="Picture 66"/>
          <p:cNvPicPr/>
          <p:nvPr/>
        </p:nvPicPr>
        <p:blipFill>
          <a:blip r:embed="rId3"/>
          <a:stretch>
            <a:fillRect/>
          </a:stretch>
        </p:blipFill>
        <p:spPr>
          <a:xfrm>
            <a:off x="4032000" y="216000"/>
            <a:ext cx="2520000" cy="2520000"/>
          </a:xfrm>
          <a:prstGeom prst="rect">
            <a:avLst/>
          </a:prstGeom>
          <a:ln>
            <a:noFill/>
          </a:ln>
        </p:spPr>
      </p:pic>
      <p:pic>
        <p:nvPicPr>
          <p:cNvPr id="68" name="Picture 67"/>
          <p:cNvPicPr/>
          <p:nvPr/>
        </p:nvPicPr>
        <p:blipFill>
          <a:blip r:embed="rId4"/>
          <a:stretch>
            <a:fillRect/>
          </a:stretch>
        </p:blipFill>
        <p:spPr>
          <a:xfrm>
            <a:off x="1152000" y="2808000"/>
            <a:ext cx="2520000" cy="2520000"/>
          </a:xfrm>
          <a:prstGeom prst="rect">
            <a:avLst/>
          </a:prstGeom>
          <a:ln>
            <a:noFill/>
          </a:ln>
        </p:spPr>
      </p:pic>
      <p:pic>
        <p:nvPicPr>
          <p:cNvPr id="69" name="Picture 68"/>
          <p:cNvPicPr/>
          <p:nvPr/>
        </p:nvPicPr>
        <p:blipFill>
          <a:blip r:embed="rId5"/>
          <a:stretch>
            <a:fillRect/>
          </a:stretch>
        </p:blipFill>
        <p:spPr>
          <a:xfrm>
            <a:off x="4032000" y="2664000"/>
            <a:ext cx="2520000" cy="252000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6"/>
          <a:stretch>
            <a:fillRect/>
          </a:stretch>
        </p:blipFill>
        <p:spPr>
          <a:xfrm>
            <a:off x="1152000" y="5184000"/>
            <a:ext cx="2520000" cy="252000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7"/>
          <a:stretch>
            <a:fillRect/>
          </a:stretch>
        </p:blipFill>
        <p:spPr>
          <a:xfrm>
            <a:off x="4032000" y="5220000"/>
            <a:ext cx="2520000" cy="252000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8"/>
          <a:stretch>
            <a:fillRect/>
          </a:stretch>
        </p:blipFill>
        <p:spPr>
          <a:xfrm>
            <a:off x="1152000" y="7488000"/>
            <a:ext cx="2520000" cy="252000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9"/>
          <a:stretch>
            <a:fillRect/>
          </a:stretch>
        </p:blipFill>
        <p:spPr>
          <a:xfrm>
            <a:off x="4032000" y="7488000"/>
            <a:ext cx="2520000" cy="2520000"/>
          </a:xfrm>
          <a:prstGeom prst="rect">
            <a:avLst/>
          </a:prstGeom>
          <a:ln>
            <a:noFill/>
          </a:ln>
        </p:spPr>
      </p:pic>
      <p:sp>
        <p:nvSpPr>
          <p:cNvPr id="74" name="TextShape 1"/>
          <p:cNvSpPr txBox="1"/>
          <p:nvPr/>
        </p:nvSpPr>
        <p:spPr>
          <a:xfrm>
            <a:off x="288000" y="72000"/>
            <a:ext cx="5976000" cy="428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200"/>
              <a:t>Supplementary Figure 10. Associations of tumor expression and genotype for most significant SNPs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32000" y="252000"/>
            <a:ext cx="6984000" cy="45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Figure 11.</a:t>
            </a:r>
            <a:endParaRPr/>
          </a:p>
          <a:p>
            <a:r>
              <a:rPr lang="es-ES" sz="1300"/>
              <a:t>Protein-Protein Interaction Network retrieved for trans-eQTL genes for locus 11q23.1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576000" y="5161320"/>
            <a:ext cx="6696000" cy="45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300"/>
              <a:t>Supplementary Figure 12. </a:t>
            </a:r>
            <a:endParaRPr/>
          </a:p>
          <a:p>
            <a:r>
              <a:rPr lang="es-ES" sz="1300"/>
              <a:t>Protein-Protein Interaction Network retrieved for trans-eQTL genes for locus 12q13.12</a:t>
            </a:r>
            <a:endParaRPr/>
          </a:p>
        </p:txBody>
      </p:sp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978920" y="1440000"/>
            <a:ext cx="3637080" cy="2500200"/>
          </a:xfrm>
          <a:prstGeom prst="rect">
            <a:avLst/>
          </a:prstGeom>
          <a:ln>
            <a:noFill/>
          </a:ln>
        </p:spPr>
      </p:pic>
      <p:sp>
        <p:nvSpPr>
          <p:cNvPr id="78" name="CustomShape 3"/>
          <p:cNvSpPr/>
          <p:nvPr/>
        </p:nvSpPr>
        <p:spPr>
          <a:xfrm>
            <a:off x="4607280" y="2880000"/>
            <a:ext cx="936720" cy="28908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</p:sp>
      <p:pic>
        <p:nvPicPr>
          <p:cNvPr id="79" name="Picture 78"/>
          <p:cNvPicPr/>
          <p:nvPr/>
        </p:nvPicPr>
        <p:blipFill>
          <a:blip r:embed="rId3"/>
          <a:stretch>
            <a:fillRect/>
          </a:stretch>
        </p:blipFill>
        <p:spPr>
          <a:xfrm>
            <a:off x="1008000" y="5715720"/>
            <a:ext cx="5256000" cy="3932280"/>
          </a:xfrm>
          <a:prstGeom prst="rect">
            <a:avLst/>
          </a:prstGeom>
          <a:ln>
            <a:noFill/>
          </a:ln>
        </p:spPr>
      </p:pic>
      <p:sp>
        <p:nvSpPr>
          <p:cNvPr id="80" name="CustomShape 4"/>
          <p:cNvSpPr/>
          <p:nvPr/>
        </p:nvSpPr>
        <p:spPr>
          <a:xfrm>
            <a:off x="5328000" y="6192000"/>
            <a:ext cx="792000" cy="158436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</p:sp>
      <p:sp>
        <p:nvSpPr>
          <p:cNvPr id="81" name="CustomShape 5"/>
          <p:cNvSpPr/>
          <p:nvPr/>
        </p:nvSpPr>
        <p:spPr>
          <a:xfrm>
            <a:off x="5676120" y="9173880"/>
            <a:ext cx="152640" cy="15228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</p:sp>
      <p:sp>
        <p:nvSpPr>
          <p:cNvPr id="82" name="CustomShape 6"/>
          <p:cNvSpPr/>
          <p:nvPr/>
        </p:nvSpPr>
        <p:spPr>
          <a:xfrm>
            <a:off x="5676120" y="9450000"/>
            <a:ext cx="152640" cy="152640"/>
          </a:xfrm>
          <a:prstGeom prst="ellipse">
            <a:avLst/>
          </a:prstGeom>
          <a:solidFill>
            <a:srgbClr val="00CC00"/>
          </a:solidFill>
          <a:ln w="9360">
            <a:solidFill>
              <a:srgbClr val="000000"/>
            </a:solidFill>
            <a:miter/>
          </a:ln>
        </p:spPr>
      </p:sp>
      <p:sp>
        <p:nvSpPr>
          <p:cNvPr id="83" name="CustomShape 7"/>
          <p:cNvSpPr/>
          <p:nvPr/>
        </p:nvSpPr>
        <p:spPr>
          <a:xfrm>
            <a:off x="5676120" y="9707400"/>
            <a:ext cx="152640" cy="1522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84" name="CustomShape 8"/>
          <p:cNvSpPr/>
          <p:nvPr/>
        </p:nvSpPr>
        <p:spPr>
          <a:xfrm>
            <a:off x="5722560" y="9097560"/>
            <a:ext cx="1736280" cy="2764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buSzPct val="25000"/>
              <a:buFont typeface="StarSymbol"/>
              <a:buChar char=""/>
            </a:pPr>
            <a:r>
              <a:rPr lang="es-ES" sz="1200" b="1"/>
              <a:t>Interacting protein</a:t>
            </a:r>
            <a:endParaRPr/>
          </a:p>
        </p:txBody>
      </p:sp>
      <p:sp>
        <p:nvSpPr>
          <p:cNvPr id="85" name="CustomShape 9"/>
          <p:cNvSpPr/>
          <p:nvPr/>
        </p:nvSpPr>
        <p:spPr>
          <a:xfrm>
            <a:off x="5721480" y="9364320"/>
            <a:ext cx="1678320" cy="2764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buSzPct val="25000"/>
              <a:buFont typeface="StarSymbol"/>
              <a:buChar char=""/>
            </a:pPr>
            <a:r>
              <a:rPr lang="es-ES" sz="1200" b="1"/>
              <a:t>Seed protein (cis)</a:t>
            </a:r>
            <a:endParaRPr/>
          </a:p>
        </p:txBody>
      </p:sp>
      <p:sp>
        <p:nvSpPr>
          <p:cNvPr id="86" name="CustomShape 10"/>
          <p:cNvSpPr/>
          <p:nvPr/>
        </p:nvSpPr>
        <p:spPr>
          <a:xfrm>
            <a:off x="5721480" y="9631080"/>
            <a:ext cx="1838520" cy="2764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buSzPct val="25000"/>
              <a:buFont typeface="StarSymbol"/>
              <a:buChar char=""/>
            </a:pPr>
            <a:r>
              <a:rPr lang="es-ES" sz="1200" b="1"/>
              <a:t>Seed protein (trans)</a:t>
            </a:r>
            <a:endParaRPr/>
          </a:p>
        </p:txBody>
      </p:sp>
      <p:sp>
        <p:nvSpPr>
          <p:cNvPr id="87" name="CustomShape 11"/>
          <p:cNvSpPr/>
          <p:nvPr/>
        </p:nvSpPr>
        <p:spPr>
          <a:xfrm>
            <a:off x="5676120" y="4052880"/>
            <a:ext cx="152640" cy="15228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</p:sp>
      <p:sp>
        <p:nvSpPr>
          <p:cNvPr id="88" name="CustomShape 12"/>
          <p:cNvSpPr/>
          <p:nvPr/>
        </p:nvSpPr>
        <p:spPr>
          <a:xfrm>
            <a:off x="5676120" y="4329000"/>
            <a:ext cx="152640" cy="152640"/>
          </a:xfrm>
          <a:prstGeom prst="ellipse">
            <a:avLst/>
          </a:prstGeom>
          <a:solidFill>
            <a:srgbClr val="00CC00"/>
          </a:solidFill>
          <a:ln w="9360">
            <a:solidFill>
              <a:srgbClr val="000000"/>
            </a:solidFill>
            <a:miter/>
          </a:ln>
        </p:spPr>
      </p:sp>
      <p:sp>
        <p:nvSpPr>
          <p:cNvPr id="89" name="CustomShape 13"/>
          <p:cNvSpPr/>
          <p:nvPr/>
        </p:nvSpPr>
        <p:spPr>
          <a:xfrm>
            <a:off x="5676120" y="4586400"/>
            <a:ext cx="152640" cy="1522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90" name="CustomShape 14"/>
          <p:cNvSpPr/>
          <p:nvPr/>
        </p:nvSpPr>
        <p:spPr>
          <a:xfrm>
            <a:off x="5722560" y="3976560"/>
            <a:ext cx="1736280" cy="2764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buSzPct val="25000"/>
              <a:buFont typeface="StarSymbol"/>
              <a:buChar char=""/>
            </a:pPr>
            <a:r>
              <a:rPr lang="es-ES" sz="1200" b="1"/>
              <a:t>Interacting protein</a:t>
            </a:r>
            <a:endParaRPr/>
          </a:p>
        </p:txBody>
      </p:sp>
      <p:sp>
        <p:nvSpPr>
          <p:cNvPr id="91" name="CustomShape 15"/>
          <p:cNvSpPr/>
          <p:nvPr/>
        </p:nvSpPr>
        <p:spPr>
          <a:xfrm>
            <a:off x="5721480" y="4243320"/>
            <a:ext cx="1678320" cy="2764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buSzPct val="25000"/>
              <a:buFont typeface="StarSymbol"/>
              <a:buChar char=""/>
            </a:pPr>
            <a:r>
              <a:rPr lang="es-ES" sz="1200" b="1"/>
              <a:t>Seed protein (cis)</a:t>
            </a:r>
            <a:endParaRPr/>
          </a:p>
        </p:txBody>
      </p:sp>
      <p:sp>
        <p:nvSpPr>
          <p:cNvPr id="92" name="CustomShape 16"/>
          <p:cNvSpPr/>
          <p:nvPr/>
        </p:nvSpPr>
        <p:spPr>
          <a:xfrm>
            <a:off x="5721480" y="4510080"/>
            <a:ext cx="1838520" cy="2764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buSzPct val="25000"/>
              <a:buFont typeface="StarSymbol"/>
              <a:buChar char=""/>
            </a:pPr>
            <a:r>
              <a:rPr lang="es-ES" sz="1200" b="1"/>
              <a:t>Seed protein (trans)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Macintosh PowerPoint</Application>
  <PresentationFormat>Custom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Victor Moreno</cp:lastModifiedBy>
  <cp:revision>1</cp:revision>
  <dcterms:modified xsi:type="dcterms:W3CDTF">2014-03-20T07:10:42Z</dcterms:modified>
</cp:coreProperties>
</file>